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74" r:id="rId3"/>
    <p:sldId id="281" r:id="rId4"/>
    <p:sldId id="257" r:id="rId5"/>
    <p:sldId id="272" r:id="rId6"/>
    <p:sldId id="282" r:id="rId7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F54385-83EC-4342-92B0-9C66A2BEFDE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BE51C98-02DB-41A9-8F95-5A3E3A8DF13A}">
      <dgm:prSet phldrT="[Text]"/>
      <dgm:spPr/>
      <dgm:t>
        <a:bodyPr/>
        <a:lstStyle/>
        <a:p>
          <a:r>
            <a:rPr lang="en-CA" b="1" dirty="0" smtClean="0"/>
            <a:t>Land Use Order</a:t>
          </a:r>
          <a:endParaRPr lang="en-CA" b="1" dirty="0"/>
        </a:p>
      </dgm:t>
    </dgm:pt>
    <dgm:pt modelId="{951AEE50-A8B9-4289-99D4-41B808F00E1E}" type="parTrans" cxnId="{B5DB120B-9A72-4758-9629-A0B40C60545A}">
      <dgm:prSet/>
      <dgm:spPr/>
      <dgm:t>
        <a:bodyPr/>
        <a:lstStyle/>
        <a:p>
          <a:endParaRPr lang="en-CA"/>
        </a:p>
      </dgm:t>
    </dgm:pt>
    <dgm:pt modelId="{E89C51BC-AC13-4157-B693-BDFC79313B66}" type="sibTrans" cxnId="{B5DB120B-9A72-4758-9629-A0B40C60545A}">
      <dgm:prSet/>
      <dgm:spPr/>
      <dgm:t>
        <a:bodyPr/>
        <a:lstStyle/>
        <a:p>
          <a:endParaRPr lang="en-CA"/>
        </a:p>
      </dgm:t>
    </dgm:pt>
    <dgm:pt modelId="{FC1D97B8-32A0-4421-9731-91CC6CECE668}">
      <dgm:prSet phldrT="[Text]"/>
      <dgm:spPr/>
      <dgm:t>
        <a:bodyPr/>
        <a:lstStyle/>
        <a:p>
          <a:r>
            <a:rPr lang="en-CA" b="1" dirty="0" smtClean="0"/>
            <a:t>Agreements with First Nations and Industry</a:t>
          </a:r>
          <a:endParaRPr lang="en-CA" b="1" dirty="0"/>
        </a:p>
      </dgm:t>
    </dgm:pt>
    <dgm:pt modelId="{AF634112-1014-43EB-8D51-CB232A6CC0BE}" type="parTrans" cxnId="{176F4F5B-B8CD-4064-9BF7-B94BA362769B}">
      <dgm:prSet/>
      <dgm:spPr/>
      <dgm:t>
        <a:bodyPr/>
        <a:lstStyle/>
        <a:p>
          <a:endParaRPr lang="en-CA"/>
        </a:p>
      </dgm:t>
    </dgm:pt>
    <dgm:pt modelId="{0D87212E-F18A-4B7C-98DD-1437A2E64EE6}" type="sibTrans" cxnId="{176F4F5B-B8CD-4064-9BF7-B94BA362769B}">
      <dgm:prSet/>
      <dgm:spPr/>
      <dgm:t>
        <a:bodyPr/>
        <a:lstStyle/>
        <a:p>
          <a:endParaRPr lang="en-CA"/>
        </a:p>
      </dgm:t>
    </dgm:pt>
    <dgm:pt modelId="{7F9D676F-8724-4DFB-A643-5902AEF52BBE}">
      <dgm:prSet phldrT="[Text]"/>
      <dgm:spPr/>
      <dgm:t>
        <a:bodyPr/>
        <a:lstStyle/>
        <a:p>
          <a:r>
            <a:rPr lang="en-CA" b="1" dirty="0" smtClean="0"/>
            <a:t>GBR Forest Management Act</a:t>
          </a:r>
          <a:endParaRPr lang="en-CA" b="1" dirty="0"/>
        </a:p>
      </dgm:t>
    </dgm:pt>
    <dgm:pt modelId="{500AFB24-ADB4-4156-99F1-6DCE3F081E50}" type="parTrans" cxnId="{8B974782-8377-4D93-B22B-8C67276880F0}">
      <dgm:prSet/>
      <dgm:spPr/>
      <dgm:t>
        <a:bodyPr/>
        <a:lstStyle/>
        <a:p>
          <a:endParaRPr lang="en-CA"/>
        </a:p>
      </dgm:t>
    </dgm:pt>
    <dgm:pt modelId="{04D2536A-42DC-4059-9B9C-8C7143F61B20}" type="sibTrans" cxnId="{8B974782-8377-4D93-B22B-8C67276880F0}">
      <dgm:prSet/>
      <dgm:spPr/>
      <dgm:t>
        <a:bodyPr/>
        <a:lstStyle/>
        <a:p>
          <a:endParaRPr lang="en-CA"/>
        </a:p>
      </dgm:t>
    </dgm:pt>
    <dgm:pt modelId="{79217FD7-DD36-4B4B-88EE-D8DAF83DD376}" type="pres">
      <dgm:prSet presAssocID="{9FF54385-83EC-4342-92B0-9C66A2BEFDE6}" presName="compositeShape" presStyleCnt="0">
        <dgm:presLayoutVars>
          <dgm:chMax val="7"/>
          <dgm:dir/>
          <dgm:resizeHandles val="exact"/>
        </dgm:presLayoutVars>
      </dgm:prSet>
      <dgm:spPr/>
    </dgm:pt>
    <dgm:pt modelId="{BEA84E0B-7271-4B27-AB8D-E2FE3F61E954}" type="pres">
      <dgm:prSet presAssocID="{8BE51C98-02DB-41A9-8F95-5A3E3A8DF13A}" presName="circ1" presStyleLbl="vennNode1" presStyleIdx="0" presStyleCnt="3"/>
      <dgm:spPr/>
      <dgm:t>
        <a:bodyPr/>
        <a:lstStyle/>
        <a:p>
          <a:endParaRPr lang="en-CA"/>
        </a:p>
      </dgm:t>
    </dgm:pt>
    <dgm:pt modelId="{A0C68F04-B190-42B0-8B89-79E0BFD98C00}" type="pres">
      <dgm:prSet presAssocID="{8BE51C98-02DB-41A9-8F95-5A3E3A8DF13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6DA25E1-B085-4ABC-97E9-7967ACB64744}" type="pres">
      <dgm:prSet presAssocID="{FC1D97B8-32A0-4421-9731-91CC6CECE668}" presName="circ2" presStyleLbl="vennNode1" presStyleIdx="1" presStyleCnt="3"/>
      <dgm:spPr/>
      <dgm:t>
        <a:bodyPr/>
        <a:lstStyle/>
        <a:p>
          <a:endParaRPr lang="en-CA"/>
        </a:p>
      </dgm:t>
    </dgm:pt>
    <dgm:pt modelId="{D9AA8AB1-5AA7-445D-AA80-1168803DC99E}" type="pres">
      <dgm:prSet presAssocID="{FC1D97B8-32A0-4421-9731-91CC6CECE66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D202425-29F4-4D1C-81F5-A180239297BA}" type="pres">
      <dgm:prSet presAssocID="{7F9D676F-8724-4DFB-A643-5902AEF52BBE}" presName="circ3" presStyleLbl="vennNode1" presStyleIdx="2" presStyleCnt="3"/>
      <dgm:spPr/>
      <dgm:t>
        <a:bodyPr/>
        <a:lstStyle/>
        <a:p>
          <a:endParaRPr lang="en-CA"/>
        </a:p>
      </dgm:t>
    </dgm:pt>
    <dgm:pt modelId="{BE63E9E5-689A-45D7-9E82-8C7E33B570E1}" type="pres">
      <dgm:prSet presAssocID="{7F9D676F-8724-4DFB-A643-5902AEF52BB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602521AF-C2D2-4F2A-B3CD-7C70D26EEB8F}" type="presOf" srcId="{9FF54385-83EC-4342-92B0-9C66A2BEFDE6}" destId="{79217FD7-DD36-4B4B-88EE-D8DAF83DD376}" srcOrd="0" destOrd="0" presId="urn:microsoft.com/office/officeart/2005/8/layout/venn1"/>
    <dgm:cxn modelId="{B5DB120B-9A72-4758-9629-A0B40C60545A}" srcId="{9FF54385-83EC-4342-92B0-9C66A2BEFDE6}" destId="{8BE51C98-02DB-41A9-8F95-5A3E3A8DF13A}" srcOrd="0" destOrd="0" parTransId="{951AEE50-A8B9-4289-99D4-41B808F00E1E}" sibTransId="{E89C51BC-AC13-4157-B693-BDFC79313B66}"/>
    <dgm:cxn modelId="{D00F73FA-21F3-49BA-B3A8-153978B12D04}" type="presOf" srcId="{7F9D676F-8724-4DFB-A643-5902AEF52BBE}" destId="{BE63E9E5-689A-45D7-9E82-8C7E33B570E1}" srcOrd="1" destOrd="0" presId="urn:microsoft.com/office/officeart/2005/8/layout/venn1"/>
    <dgm:cxn modelId="{BDE732B9-1940-4DB9-AA56-5A8869DF3447}" type="presOf" srcId="{7F9D676F-8724-4DFB-A643-5902AEF52BBE}" destId="{9D202425-29F4-4D1C-81F5-A180239297BA}" srcOrd="0" destOrd="0" presId="urn:microsoft.com/office/officeart/2005/8/layout/venn1"/>
    <dgm:cxn modelId="{176F4F5B-B8CD-4064-9BF7-B94BA362769B}" srcId="{9FF54385-83EC-4342-92B0-9C66A2BEFDE6}" destId="{FC1D97B8-32A0-4421-9731-91CC6CECE668}" srcOrd="1" destOrd="0" parTransId="{AF634112-1014-43EB-8D51-CB232A6CC0BE}" sibTransId="{0D87212E-F18A-4B7C-98DD-1437A2E64EE6}"/>
    <dgm:cxn modelId="{C2B647D9-C006-4F38-B5E1-52EE71C95248}" type="presOf" srcId="{FC1D97B8-32A0-4421-9731-91CC6CECE668}" destId="{D9AA8AB1-5AA7-445D-AA80-1168803DC99E}" srcOrd="1" destOrd="0" presId="urn:microsoft.com/office/officeart/2005/8/layout/venn1"/>
    <dgm:cxn modelId="{7CA520CF-0398-4E24-9F14-A198FCF80281}" type="presOf" srcId="{8BE51C98-02DB-41A9-8F95-5A3E3A8DF13A}" destId="{A0C68F04-B190-42B0-8B89-79E0BFD98C00}" srcOrd="1" destOrd="0" presId="urn:microsoft.com/office/officeart/2005/8/layout/venn1"/>
    <dgm:cxn modelId="{8452D7A4-3E37-43D2-A969-6C732C9F5DE5}" type="presOf" srcId="{FC1D97B8-32A0-4421-9731-91CC6CECE668}" destId="{06DA25E1-B085-4ABC-97E9-7967ACB64744}" srcOrd="0" destOrd="0" presId="urn:microsoft.com/office/officeart/2005/8/layout/venn1"/>
    <dgm:cxn modelId="{8B974782-8377-4D93-B22B-8C67276880F0}" srcId="{9FF54385-83EC-4342-92B0-9C66A2BEFDE6}" destId="{7F9D676F-8724-4DFB-A643-5902AEF52BBE}" srcOrd="2" destOrd="0" parTransId="{500AFB24-ADB4-4156-99F1-6DCE3F081E50}" sibTransId="{04D2536A-42DC-4059-9B9C-8C7143F61B20}"/>
    <dgm:cxn modelId="{4AFD9B67-0649-4EC2-8033-1A91AA0E587F}" type="presOf" srcId="{8BE51C98-02DB-41A9-8F95-5A3E3A8DF13A}" destId="{BEA84E0B-7271-4B27-AB8D-E2FE3F61E954}" srcOrd="0" destOrd="0" presId="urn:microsoft.com/office/officeart/2005/8/layout/venn1"/>
    <dgm:cxn modelId="{5739C1EC-A1CE-4AC3-8517-23F6F733FADB}" type="presParOf" srcId="{79217FD7-DD36-4B4B-88EE-D8DAF83DD376}" destId="{BEA84E0B-7271-4B27-AB8D-E2FE3F61E954}" srcOrd="0" destOrd="0" presId="urn:microsoft.com/office/officeart/2005/8/layout/venn1"/>
    <dgm:cxn modelId="{DD9E78AE-0AD9-45FB-9EFB-17296EC94DB8}" type="presParOf" srcId="{79217FD7-DD36-4B4B-88EE-D8DAF83DD376}" destId="{A0C68F04-B190-42B0-8B89-79E0BFD98C00}" srcOrd="1" destOrd="0" presId="urn:microsoft.com/office/officeart/2005/8/layout/venn1"/>
    <dgm:cxn modelId="{9912A21F-73AC-4FD3-9490-B1DF42CA8113}" type="presParOf" srcId="{79217FD7-DD36-4B4B-88EE-D8DAF83DD376}" destId="{06DA25E1-B085-4ABC-97E9-7967ACB64744}" srcOrd="2" destOrd="0" presId="urn:microsoft.com/office/officeart/2005/8/layout/venn1"/>
    <dgm:cxn modelId="{420502BD-959A-449F-A1EF-5CC8A448FD0D}" type="presParOf" srcId="{79217FD7-DD36-4B4B-88EE-D8DAF83DD376}" destId="{D9AA8AB1-5AA7-445D-AA80-1168803DC99E}" srcOrd="3" destOrd="0" presId="urn:microsoft.com/office/officeart/2005/8/layout/venn1"/>
    <dgm:cxn modelId="{A247AB4B-C715-4FFF-A0F6-0AACC73BB110}" type="presParOf" srcId="{79217FD7-DD36-4B4B-88EE-D8DAF83DD376}" destId="{9D202425-29F4-4D1C-81F5-A180239297BA}" srcOrd="4" destOrd="0" presId="urn:microsoft.com/office/officeart/2005/8/layout/venn1"/>
    <dgm:cxn modelId="{F29B8D01-C45F-4779-A0BE-708B9B595378}" type="presParOf" srcId="{79217FD7-DD36-4B4B-88EE-D8DAF83DD376}" destId="{BE63E9E5-689A-45D7-9E82-8C7E33B570E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84E0B-7271-4B27-AB8D-E2FE3F61E954}">
      <dsp:nvSpPr>
        <dsp:cNvPr id="0" name=""/>
        <dsp:cNvSpPr/>
      </dsp:nvSpPr>
      <dsp:spPr>
        <a:xfrm>
          <a:off x="1922613" y="63907"/>
          <a:ext cx="3067540" cy="3067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600" b="1" kern="1200" dirty="0" smtClean="0"/>
            <a:t>Land Use Order</a:t>
          </a:r>
          <a:endParaRPr lang="en-CA" sz="2600" b="1" kern="1200" dirty="0"/>
        </a:p>
      </dsp:txBody>
      <dsp:txXfrm>
        <a:off x="2331619" y="600726"/>
        <a:ext cx="2249529" cy="1380393"/>
      </dsp:txXfrm>
    </dsp:sp>
    <dsp:sp modelId="{06DA25E1-B085-4ABC-97E9-7967ACB64744}">
      <dsp:nvSpPr>
        <dsp:cNvPr id="0" name=""/>
        <dsp:cNvSpPr/>
      </dsp:nvSpPr>
      <dsp:spPr>
        <a:xfrm>
          <a:off x="3029484" y="1981120"/>
          <a:ext cx="3067540" cy="3067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600" b="1" kern="1200" dirty="0" smtClean="0"/>
            <a:t>Agreements with First Nations and Industry</a:t>
          </a:r>
          <a:endParaRPr lang="en-CA" sz="2600" b="1" kern="1200" dirty="0"/>
        </a:p>
      </dsp:txBody>
      <dsp:txXfrm>
        <a:off x="3967640" y="2773568"/>
        <a:ext cx="1840524" cy="1687147"/>
      </dsp:txXfrm>
    </dsp:sp>
    <dsp:sp modelId="{9D202425-29F4-4D1C-81F5-A180239297BA}">
      <dsp:nvSpPr>
        <dsp:cNvPr id="0" name=""/>
        <dsp:cNvSpPr/>
      </dsp:nvSpPr>
      <dsp:spPr>
        <a:xfrm>
          <a:off x="815742" y="1981120"/>
          <a:ext cx="3067540" cy="30675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600" b="1" kern="1200" dirty="0" smtClean="0"/>
            <a:t>GBR Forest Management Act</a:t>
          </a:r>
          <a:endParaRPr lang="en-CA" sz="2600" b="1" kern="1200" dirty="0"/>
        </a:p>
      </dsp:txBody>
      <dsp:txXfrm>
        <a:off x="1104602" y="2773568"/>
        <a:ext cx="1840524" cy="1687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C7044-5389-4E10-ADE0-665503DC9D37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BB3E3-EFA2-4833-A2D9-31C367AF4A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671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2745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9446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957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8514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8436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B3E3-EFA2-4833-A2D9-31C367AF4A2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8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266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758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997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153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85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1345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11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322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817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238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42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2326E-C97A-4013-9009-4E6DEF03D326}" type="datetimeFigureOut">
              <a:rPr lang="en-CA" smtClean="0"/>
              <a:t>2016-08-08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892C7-9874-4632-9755-BC2F003231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806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7" t="-2761" r="5268" b="7688"/>
          <a:stretch/>
        </p:blipFill>
        <p:spPr bwMode="auto">
          <a:xfrm>
            <a:off x="2699792" y="-1035496"/>
            <a:ext cx="6552728" cy="590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Users\djakobse\AppData\Local\Microsoft\Windows\Temporary Internet Files\Content.Outlook\66SWCRK9\Brad-Starr-Spirit-Bear-Carv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3268"/>
            <a:ext cx="3384376" cy="433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t="2022" r="4343" b="8148"/>
          <a:stretch/>
        </p:blipFill>
        <p:spPr bwMode="auto">
          <a:xfrm>
            <a:off x="3839231" y="3789040"/>
            <a:ext cx="5341281" cy="30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:\2009 Workplan\LUO Review\Announcement\untitle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770721"/>
            <a:ext cx="5256584" cy="361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3416778"/>
            <a:ext cx="604867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Bear Rainforest</a:t>
            </a:r>
            <a:endParaRPr lang="en-C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413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445"/>
            <a:ext cx="3856831" cy="650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05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 rotWithShape="1">
          <a:blip r:embed="rId3"/>
          <a:srcRect t="-1" r="20359" b="61708"/>
          <a:stretch/>
        </p:blipFill>
        <p:spPr bwMode="auto">
          <a:xfrm>
            <a:off x="3168605" y="4653136"/>
            <a:ext cx="4643755" cy="1786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 descr="H:\My Pictures\Bears\spirit_bear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160" y="1262889"/>
            <a:ext cx="1905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20083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Headlines Around the World</a:t>
            </a:r>
            <a:endParaRPr lang="en-C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0" t="33768" r="20035" b="-18"/>
          <a:stretch/>
        </p:blipFill>
        <p:spPr bwMode="auto">
          <a:xfrm>
            <a:off x="-36512" y="2492896"/>
            <a:ext cx="4104000" cy="37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886346"/>
            <a:ext cx="4584700" cy="160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H:\2009 Workplan\LUO Review\Announcement\Newspape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0974"/>
          <a:stretch/>
        </p:blipFill>
        <p:spPr bwMode="auto">
          <a:xfrm>
            <a:off x="5580112" y="1268760"/>
            <a:ext cx="352839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8"/>
          <a:srcRect t="-4168" r="23380" b="66475"/>
          <a:stretch/>
        </p:blipFill>
        <p:spPr bwMode="auto">
          <a:xfrm>
            <a:off x="1259632" y="3024000"/>
            <a:ext cx="4355465" cy="1764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9632" y="3140968"/>
            <a:ext cx="4355465" cy="384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123"/>
          <a:stretch/>
        </p:blipFill>
        <p:spPr bwMode="auto">
          <a:xfrm>
            <a:off x="5580112" y="3150232"/>
            <a:ext cx="3532457" cy="26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20133292">
            <a:off x="2063681" y="2762997"/>
            <a:ext cx="47306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“Its Really, Really Big”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9491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88640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Ecosystem Based Management</a:t>
            </a:r>
            <a:endParaRPr lang="en-CA" sz="44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730191"/>
              </p:ext>
            </p:extLst>
          </p:nvPr>
        </p:nvGraphicFramePr>
        <p:xfrm>
          <a:off x="1043608" y="1268760"/>
          <a:ext cx="691276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38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052736"/>
            <a:ext cx="51845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Under </a:t>
            </a:r>
            <a:r>
              <a:rPr lang="en-CA" dirty="0"/>
              <a:t>the new Great Bear Rainforest land-use order, ecological integrity is achieved </a:t>
            </a:r>
            <a:r>
              <a:rPr lang="en-CA" dirty="0" smtClean="0"/>
              <a:t>through increasing </a:t>
            </a:r>
            <a:r>
              <a:rPr lang="en-CA" dirty="0"/>
              <a:t>the amount of protected old-growth forest to 70% from 50</a:t>
            </a:r>
            <a:r>
              <a:rPr lang="en-CA" dirty="0" smtClean="0"/>
              <a:t>%</a:t>
            </a:r>
            <a:endParaRPr lang="en-CA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Eight new special </a:t>
            </a:r>
            <a:r>
              <a:rPr lang="en-CA" dirty="0"/>
              <a:t>forest management areas covering almost 295,000 hectares will be off-limits to </a:t>
            </a:r>
            <a:r>
              <a:rPr lang="en-CA" dirty="0" smtClean="0"/>
              <a:t>logging (5 </a:t>
            </a:r>
            <a:r>
              <a:rPr lang="en-CA" dirty="0"/>
              <a:t>may receive additional protection based on ongoing discussions with First </a:t>
            </a:r>
            <a:r>
              <a:rPr lang="en-CA" dirty="0" smtClean="0"/>
              <a:t>Nations)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With the new </a:t>
            </a:r>
            <a:r>
              <a:rPr lang="en-CA" dirty="0"/>
              <a:t>measures, 85% of the forest will be protected and 15% will be available for </a:t>
            </a:r>
            <a:r>
              <a:rPr lang="en-CA" dirty="0" smtClean="0"/>
              <a:t>logging</a:t>
            </a:r>
            <a:endParaRPr lang="en-CA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The </a:t>
            </a:r>
            <a:r>
              <a:rPr lang="en-CA" dirty="0"/>
              <a:t>land-use order </a:t>
            </a:r>
            <a:r>
              <a:rPr lang="en-CA" dirty="0" smtClean="0"/>
              <a:t>addresses </a:t>
            </a:r>
            <a:r>
              <a:rPr lang="en-CA" dirty="0"/>
              <a:t>First </a:t>
            </a:r>
            <a:r>
              <a:rPr lang="en-CA" dirty="0" smtClean="0"/>
              <a:t>Nations Engagement, cultural resources, biodiversity, freshwater ecosystems, </a:t>
            </a:r>
            <a:r>
              <a:rPr lang="en-CA" dirty="0"/>
              <a:t>wildlife </a:t>
            </a:r>
            <a:r>
              <a:rPr lang="en-CA" dirty="0" smtClean="0"/>
              <a:t>habitat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New are the Implementation </a:t>
            </a:r>
            <a:r>
              <a:rPr lang="en-CA" dirty="0"/>
              <a:t>objectives (Landscape </a:t>
            </a:r>
            <a:r>
              <a:rPr lang="en-CA" dirty="0" smtClean="0"/>
              <a:t>Reserve </a:t>
            </a:r>
            <a:r>
              <a:rPr lang="en-CA" dirty="0"/>
              <a:t>Design, Managed Forest and </a:t>
            </a:r>
            <a:br>
              <a:rPr lang="en-CA" dirty="0"/>
            </a:br>
            <a:r>
              <a:rPr lang="en-CA" dirty="0"/>
              <a:t>Natural </a:t>
            </a:r>
            <a:r>
              <a:rPr lang="en-CA" dirty="0" smtClean="0"/>
              <a:t>Forest)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86963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What was Achieved?</a:t>
            </a:r>
            <a:endParaRPr lang="en-CA" sz="4400" b="1" dirty="0"/>
          </a:p>
        </p:txBody>
      </p:sp>
      <p:pic>
        <p:nvPicPr>
          <p:cNvPr id="4" name="Picture 8" descr="H:\2009 Workplan\LUO Review\Announcement\24390906219_62b8c35ef7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72" y="2469455"/>
            <a:ext cx="3159816" cy="225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90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052736"/>
            <a:ext cx="7776864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/>
              <a:t>The amount of habitat protected for the </a:t>
            </a:r>
            <a:r>
              <a:rPr lang="en-CA" dirty="0" smtClean="0"/>
              <a:t>marbled </a:t>
            </a:r>
            <a:r>
              <a:rPr lang="en-CA" dirty="0" err="1"/>
              <a:t>murrelet</a:t>
            </a:r>
            <a:r>
              <a:rPr lang="en-CA" dirty="0"/>
              <a:t>, northern goshawk, </a:t>
            </a:r>
            <a:br>
              <a:rPr lang="en-CA" dirty="0"/>
            </a:br>
            <a:r>
              <a:rPr lang="en-CA" dirty="0"/>
              <a:t>grizzly bear, mountain goat and tailed </a:t>
            </a:r>
            <a:r>
              <a:rPr lang="en-CA" dirty="0" smtClean="0"/>
              <a:t>frog </a:t>
            </a:r>
            <a:r>
              <a:rPr lang="en-CA" dirty="0"/>
              <a:t>will increase as new reserves </a:t>
            </a:r>
            <a:br>
              <a:rPr lang="en-CA" dirty="0"/>
            </a:br>
            <a:r>
              <a:rPr lang="en-CA" dirty="0"/>
              <a:t>required by the order are developed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Through government-to-government relationships, separate human well-being agreements have been reached to address issues of special concern to each group of First Nations. Most notably, they have an increased stake in the forest sector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The commercial grizzly bear hunt will cease in Coastal First Nations traditional territories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The Province has provided additional </a:t>
            </a:r>
            <a:br>
              <a:rPr lang="en-CA" dirty="0" smtClean="0"/>
            </a:br>
            <a:r>
              <a:rPr lang="en-CA" dirty="0" smtClean="0"/>
              <a:t>carbon credits from the GBR to the </a:t>
            </a:r>
            <a:br>
              <a:rPr lang="en-CA" dirty="0" smtClean="0"/>
            </a:br>
            <a:r>
              <a:rPr lang="en-CA" dirty="0" smtClean="0"/>
              <a:t>Nanwakolas and Coastal First Nations. </a:t>
            </a:r>
            <a:br>
              <a:rPr lang="en-CA" dirty="0" smtClean="0"/>
            </a:br>
            <a:r>
              <a:rPr lang="en-CA" dirty="0" smtClean="0"/>
              <a:t>This will increase the forest carbon </a:t>
            </a:r>
            <a:br>
              <a:rPr lang="en-CA" dirty="0" smtClean="0"/>
            </a:br>
            <a:r>
              <a:rPr lang="en-CA" dirty="0" smtClean="0"/>
              <a:t>credits they can use to support </a:t>
            </a:r>
            <a:br>
              <a:rPr lang="en-CA" dirty="0" smtClean="0"/>
            </a:br>
            <a:r>
              <a:rPr lang="en-CA" dirty="0" smtClean="0"/>
              <a:t>implementation of EBM and projects </a:t>
            </a:r>
            <a:br>
              <a:rPr lang="en-CA" dirty="0" smtClean="0"/>
            </a:br>
            <a:r>
              <a:rPr lang="en-CA" dirty="0" smtClean="0"/>
              <a:t>of importance to them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86963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What was Achieved?</a:t>
            </a:r>
            <a:endParaRPr lang="en-CA" sz="4400" b="1" dirty="0"/>
          </a:p>
        </p:txBody>
      </p:sp>
      <p:pic>
        <p:nvPicPr>
          <p:cNvPr id="4" name="Picture 7" descr="H:\2009 Workplan\LUO Review\Announcement\116923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"/>
          <a:stretch/>
        </p:blipFill>
        <p:spPr bwMode="auto">
          <a:xfrm>
            <a:off x="5157408" y="3789040"/>
            <a:ext cx="3240360" cy="201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83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167</Words>
  <Application>Microsoft Office PowerPoint</Application>
  <PresentationFormat>On-screen Show (4:3)</PresentationFormat>
  <Paragraphs>24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Chia, Heather FLNR:EX</cp:lastModifiedBy>
  <cp:revision>53</cp:revision>
  <cp:lastPrinted>2016-04-22T00:09:54Z</cp:lastPrinted>
  <dcterms:created xsi:type="dcterms:W3CDTF">2016-01-20T23:04:35Z</dcterms:created>
  <dcterms:modified xsi:type="dcterms:W3CDTF">2016-08-08T18:21:45Z</dcterms:modified>
</cp:coreProperties>
</file>